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7" r:id="rId5"/>
    <p:sldId id="259" r:id="rId6"/>
    <p:sldId id="260" r:id="rId7"/>
    <p:sldId id="268" r:id="rId8"/>
    <p:sldId id="261" r:id="rId9"/>
    <p:sldId id="262" r:id="rId10"/>
    <p:sldId id="263" r:id="rId11"/>
    <p:sldId id="264" r:id="rId12"/>
    <p:sldId id="265" r:id="rId13"/>
    <p:sldId id="266" r:id="rId14"/>
  </p:sldIdLst>
  <p:sldSz cx="12192000" cy="6858000"/>
  <p:notesSz cx="6797675" cy="9926638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5" autoAdjust="0"/>
    <p:restoredTop sz="94660"/>
  </p:normalViewPr>
  <p:slideViewPr>
    <p:cSldViewPr snapToGrid="0">
      <p:cViewPr varScale="1">
        <p:scale>
          <a:sx n="91" d="100"/>
          <a:sy n="91" d="100"/>
        </p:scale>
        <p:origin x="438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815019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127301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235214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062260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403426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027099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110960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7719083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081352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78793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849480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F693FC-3BC7-409E-9DAE-DF2D9E9D3348}" type="datetimeFigureOut">
              <a:rPr lang="pt-BR" smtClean="0"/>
              <a:t>28/02/2025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126FE6-DA0D-4EF2-A7BC-61AA72EAF56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408772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pt-BR" sz="4000" dirty="0" smtClean="0"/>
              <a:t>AUDIÊNCIA PÚBLICA PARA APRESENTAÇÃO DAS METAS DO 3º QUADRIMESTRE DE 2024</a:t>
            </a:r>
            <a:r>
              <a:rPr lang="pt-BR" sz="4000" smtClean="0"/>
              <a:t/>
            </a:r>
            <a:br>
              <a:rPr lang="pt-BR" sz="4000" smtClean="0"/>
            </a:br>
            <a:r>
              <a:rPr lang="pt-BR" sz="4000" smtClean="0"/>
              <a:t>28 DE FEVEREIRO </a:t>
            </a:r>
            <a:r>
              <a:rPr lang="pt-BR" sz="4000" dirty="0" smtClean="0"/>
              <a:t>DE 2025</a:t>
            </a:r>
            <a:endParaRPr lang="pt-BR" sz="4000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4631083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BR" dirty="0" smtClean="0"/>
              <a:t>RESULTADO PRIMÁRIO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838200" y="1301675"/>
            <a:ext cx="10515600" cy="4797911"/>
          </a:xfrm>
        </p:spPr>
        <p:txBody>
          <a:bodyPr/>
          <a:lstStyle/>
          <a:p>
            <a:r>
              <a:rPr lang="pt-BR" dirty="0" smtClean="0"/>
              <a:t>O RESULTADO PRIMÁRIO É A DIFERENÇA ENTRE A RECEITA PRIMÁRIA</a:t>
            </a:r>
          </a:p>
          <a:p>
            <a:r>
              <a:rPr lang="pt-BR" dirty="0" smtClean="0"/>
              <a:t> E A DESPESA PRIMÁRIA:</a:t>
            </a:r>
          </a:p>
          <a:p>
            <a:r>
              <a:rPr lang="pt-BR" dirty="0"/>
              <a:t>RESULTADO PRIMÁRIO ESTABELECIDO NA LDO – R$ </a:t>
            </a:r>
            <a:r>
              <a:rPr lang="pt-BR" dirty="0" smtClean="0"/>
              <a:t>(4.335.646,49).</a:t>
            </a:r>
            <a:endParaRPr lang="pt-BR" dirty="0"/>
          </a:p>
          <a:p>
            <a:r>
              <a:rPr lang="pt-BR" dirty="0" smtClean="0"/>
              <a:t>CONSIDERANDO O VALOR PAGO MAIS OS RESTOS PAGOS, O RESULTADO PRIMÁRIO FOI DE R$ (4.661.109,80).</a:t>
            </a:r>
          </a:p>
          <a:p>
            <a:r>
              <a:rPr lang="pt-BR" dirty="0" smtClean="0"/>
              <a:t> MAIOR QUE A META DA LDO</a:t>
            </a:r>
          </a:p>
          <a:p>
            <a:r>
              <a:rPr lang="pt-BR" dirty="0" smtClean="0"/>
              <a:t>SEM O RPPS – R$ (4.316.329,71).</a:t>
            </a:r>
          </a:p>
          <a:p>
            <a:r>
              <a:rPr lang="pt-BR" dirty="0" smtClean="0"/>
              <a:t>MANOR QUE A META DA LDO</a:t>
            </a:r>
          </a:p>
          <a:p>
            <a:r>
              <a:rPr lang="pt-BR" sz="2000" dirty="0" smtClean="0"/>
              <a:t>Isso significa que a arrecadação não foi suficiente para cobrir as despesas, sendo necessário a utilização dos rendimentos e de sobras do exercício anterior para cobrir os gastos.</a:t>
            </a:r>
          </a:p>
        </p:txBody>
      </p:sp>
    </p:spTree>
    <p:extLst>
      <p:ext uri="{BB962C8B-B14F-4D97-AF65-F5344CB8AC3E}">
        <p14:creationId xmlns:p14="http://schemas.microsoft.com/office/powerpoint/2010/main" val="159903754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BR" dirty="0" smtClean="0"/>
              <a:t>RESULTADO NOMINAL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 smtClean="0"/>
              <a:t>O RESULTADO NOMINAL É A DIFERENÇA DA DISPONIBILIDADE FINANCEIRA ATUAL MENOS A DO QUADRIMESTRE ANTERIOR.</a:t>
            </a:r>
          </a:p>
          <a:p>
            <a:r>
              <a:rPr lang="pt-BR" dirty="0" smtClean="0"/>
              <a:t>O RESULTADO NOMINAL EM 2024 FOI DE R$ -5.565.854,91</a:t>
            </a:r>
          </a:p>
          <a:p>
            <a:r>
              <a:rPr lang="pt-BR" dirty="0"/>
              <a:t>O RESULTADO </a:t>
            </a:r>
            <a:r>
              <a:rPr lang="pt-BR" dirty="0" smtClean="0"/>
              <a:t>NOMINAL SEM RPPS </a:t>
            </a:r>
            <a:r>
              <a:rPr lang="pt-BR" dirty="0"/>
              <a:t>EM 2024 FOI DE R$ </a:t>
            </a:r>
            <a:r>
              <a:rPr lang="pt-BR" dirty="0" smtClean="0"/>
              <a:t>-3.293.515,05</a:t>
            </a:r>
            <a:endParaRPr lang="pt-BR" dirty="0"/>
          </a:p>
          <a:p>
            <a:r>
              <a:rPr lang="pt-BR" dirty="0" smtClean="0"/>
              <a:t>DISPONIBILIDADE </a:t>
            </a:r>
            <a:r>
              <a:rPr lang="pt-BR" dirty="0"/>
              <a:t>FINANCEIRA – R$ </a:t>
            </a:r>
            <a:r>
              <a:rPr lang="pt-BR" dirty="0" smtClean="0"/>
              <a:t>5.983.513,04</a:t>
            </a:r>
            <a:endParaRPr lang="pt-BR" dirty="0"/>
          </a:p>
          <a:p>
            <a:r>
              <a:rPr lang="pt-BR" dirty="0"/>
              <a:t> (-) RESTOS A PAGAR – R$ </a:t>
            </a:r>
            <a:r>
              <a:rPr lang="pt-BR" dirty="0" smtClean="0"/>
              <a:t>417.658,13</a:t>
            </a:r>
            <a:endParaRPr lang="pt-BR" dirty="0"/>
          </a:p>
          <a:p>
            <a:r>
              <a:rPr lang="pt-BR" dirty="0"/>
              <a:t>DISPONIBILIDADE FINANCEIRA LIQUIDA – R$ </a:t>
            </a:r>
            <a:r>
              <a:rPr lang="pt-BR" dirty="0" smtClean="0"/>
              <a:t>-5.565.854,91</a:t>
            </a:r>
          </a:p>
          <a:p>
            <a:r>
              <a:rPr lang="pt-BR" sz="2000" dirty="0" smtClean="0"/>
              <a:t>Resultado Nominal negativo, significa que, houve uma redução na divida </a:t>
            </a:r>
            <a:endParaRPr lang="pt-BR" sz="2000" dirty="0"/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52914678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BR" dirty="0" smtClean="0"/>
              <a:t>RECEITA CORRENTE LIQUIDA E DESPESA COM PESSOAL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pt-BR" dirty="0" smtClean="0"/>
          </a:p>
          <a:p>
            <a:r>
              <a:rPr lang="pt-BR" dirty="0" smtClean="0"/>
              <a:t>RECEITA </a:t>
            </a:r>
            <a:r>
              <a:rPr lang="pt-BR" dirty="0"/>
              <a:t>CORRENTE LÍQUIDA </a:t>
            </a:r>
          </a:p>
          <a:p>
            <a:r>
              <a:rPr lang="pt-BR" dirty="0" smtClean="0"/>
              <a:t>DE </a:t>
            </a:r>
            <a:r>
              <a:rPr lang="pt-BR" dirty="0"/>
              <a:t>JANEIRO A </a:t>
            </a:r>
            <a:r>
              <a:rPr lang="pt-BR" dirty="0" smtClean="0"/>
              <a:t>DEZEMBRO </a:t>
            </a:r>
            <a:r>
              <a:rPr lang="pt-BR" dirty="0"/>
              <a:t>DE </a:t>
            </a:r>
            <a:r>
              <a:rPr lang="pt-BR" dirty="0" smtClean="0"/>
              <a:t>2024 </a:t>
            </a:r>
            <a:r>
              <a:rPr lang="pt-BR" dirty="0"/>
              <a:t>FOI DE R$ </a:t>
            </a:r>
            <a:r>
              <a:rPr lang="pt-BR" dirty="0" smtClean="0"/>
              <a:t>29.922267,73</a:t>
            </a:r>
            <a:endParaRPr lang="pt-BR" dirty="0"/>
          </a:p>
          <a:p>
            <a:r>
              <a:rPr lang="pt-BR" dirty="0"/>
              <a:t>DESPESA COM PESSOAL E </a:t>
            </a:r>
            <a:r>
              <a:rPr lang="pt-BR" dirty="0" smtClean="0"/>
              <a:t>ENCARGOS</a:t>
            </a:r>
            <a:endParaRPr lang="pt-BR" dirty="0"/>
          </a:p>
          <a:p>
            <a:r>
              <a:rPr lang="pt-BR" dirty="0"/>
              <a:t>- DE JANEIRO A </a:t>
            </a:r>
            <a:r>
              <a:rPr lang="pt-BR" dirty="0" smtClean="0"/>
              <a:t>DEZEMBRO </a:t>
            </a:r>
            <a:r>
              <a:rPr lang="pt-BR" dirty="0"/>
              <a:t>DE </a:t>
            </a:r>
            <a:r>
              <a:rPr lang="pt-BR" dirty="0" smtClean="0"/>
              <a:t>2024 </a:t>
            </a:r>
            <a:r>
              <a:rPr lang="pt-BR" dirty="0"/>
              <a:t>FOI DE – R$ </a:t>
            </a:r>
            <a:r>
              <a:rPr lang="pt-BR" dirty="0" smtClean="0"/>
              <a:t>14.428.607,90</a:t>
            </a:r>
            <a:endParaRPr lang="pt-BR" dirty="0"/>
          </a:p>
          <a:p>
            <a:r>
              <a:rPr lang="pt-BR" dirty="0"/>
              <a:t>PERCENTUAL DE  </a:t>
            </a:r>
            <a:r>
              <a:rPr lang="pt-BR" dirty="0" smtClean="0"/>
              <a:t>48,22%</a:t>
            </a:r>
          </a:p>
          <a:p>
            <a:endParaRPr lang="pt-BR" dirty="0" smtClean="0"/>
          </a:p>
          <a:p>
            <a:endParaRPr lang="pt-BR" dirty="0"/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51703061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/>
              <a:t>GASTOS COM EDUCAÇÃO E SAÚDE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838200" y="1516828"/>
            <a:ext cx="10515600" cy="4660135"/>
          </a:xfrm>
        </p:spPr>
        <p:txBody>
          <a:bodyPr/>
          <a:lstStyle/>
          <a:p>
            <a:r>
              <a:rPr lang="pt-BR" dirty="0" smtClean="0"/>
              <a:t>EDUCAÇÃO</a:t>
            </a:r>
          </a:p>
          <a:p>
            <a:r>
              <a:rPr lang="pt-BR" dirty="0"/>
              <a:t>O valor gasto com educação, </a:t>
            </a:r>
            <a:r>
              <a:rPr lang="pt-BR" dirty="0" smtClean="0"/>
              <a:t>em  2024 de recurso </a:t>
            </a:r>
            <a:r>
              <a:rPr lang="pt-BR" dirty="0"/>
              <a:t>próprio,  foi de R$ </a:t>
            </a:r>
            <a:r>
              <a:rPr lang="pt-BR" dirty="0" smtClean="0"/>
              <a:t>8.383.877,22 </a:t>
            </a:r>
            <a:r>
              <a:rPr lang="pt-BR" dirty="0"/>
              <a:t>o que representa </a:t>
            </a:r>
            <a:r>
              <a:rPr lang="pt-BR" dirty="0" smtClean="0"/>
              <a:t>28,94% </a:t>
            </a:r>
            <a:r>
              <a:rPr lang="pt-BR" dirty="0"/>
              <a:t>da receita.</a:t>
            </a:r>
          </a:p>
          <a:p>
            <a:r>
              <a:rPr lang="pt-BR" dirty="0" smtClean="0"/>
              <a:t>SAÚDE</a:t>
            </a:r>
          </a:p>
          <a:p>
            <a:r>
              <a:rPr lang="pt-BR" dirty="0"/>
              <a:t>O valor gasto com saúde, </a:t>
            </a:r>
            <a:r>
              <a:rPr lang="pt-BR" dirty="0" smtClean="0"/>
              <a:t>em 2024 de recurso </a:t>
            </a:r>
            <a:r>
              <a:rPr lang="pt-BR" dirty="0"/>
              <a:t>próprio foi de R$ </a:t>
            </a:r>
            <a:r>
              <a:rPr lang="pt-BR" dirty="0" smtClean="0"/>
              <a:t>6.432.176,07 </a:t>
            </a:r>
            <a:r>
              <a:rPr lang="pt-BR" dirty="0"/>
              <a:t>o que representa </a:t>
            </a:r>
            <a:r>
              <a:rPr lang="pt-BR" dirty="0" smtClean="0"/>
              <a:t>23,51% </a:t>
            </a:r>
            <a:r>
              <a:rPr lang="pt-BR" dirty="0"/>
              <a:t>da receita</a:t>
            </a:r>
            <a:r>
              <a:rPr lang="pt-BR" dirty="0" smtClean="0"/>
              <a:t>.</a:t>
            </a:r>
          </a:p>
          <a:p>
            <a:r>
              <a:rPr lang="pt-BR" dirty="0" smtClean="0"/>
              <a:t>FUNDEB</a:t>
            </a:r>
          </a:p>
          <a:p>
            <a:r>
              <a:rPr lang="pt-BR" dirty="0" smtClean="0"/>
              <a:t>O valor gasto com profissionais do magistério em 2024 foi de R$ 1.831.190,09 o que representa 89,04% da Receita, que somou R$ 2.056.520,86.</a:t>
            </a:r>
            <a:endParaRPr lang="pt-BR" dirty="0"/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3081315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/>
              <a:t>ORÇAMENTO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3531683"/>
          </a:xfrm>
        </p:spPr>
        <p:txBody>
          <a:bodyPr>
            <a:normAutofit lnSpcReduction="10000"/>
          </a:bodyPr>
          <a:lstStyle/>
          <a:p>
            <a:r>
              <a:rPr lang="pt-BR" dirty="0"/>
              <a:t>RECEITA  ESTIMADA PARA </a:t>
            </a:r>
            <a:r>
              <a:rPr lang="pt-BR" dirty="0" smtClean="0"/>
              <a:t>2024 </a:t>
            </a:r>
            <a:r>
              <a:rPr lang="pt-BR" dirty="0"/>
              <a:t>DO EXECUTIVO – R$  </a:t>
            </a:r>
            <a:r>
              <a:rPr lang="pt-BR" dirty="0" smtClean="0"/>
              <a:t>32.534.000,00</a:t>
            </a:r>
            <a:endParaRPr lang="pt-BR" dirty="0"/>
          </a:p>
          <a:p>
            <a:r>
              <a:rPr lang="pt-BR" dirty="0"/>
              <a:t>RECEITA  ESTIMADA PARA </a:t>
            </a:r>
            <a:r>
              <a:rPr lang="pt-BR" dirty="0" smtClean="0"/>
              <a:t>2024 </a:t>
            </a:r>
            <a:r>
              <a:rPr lang="pt-BR" dirty="0"/>
              <a:t>DO RPPS             – R$    </a:t>
            </a:r>
            <a:r>
              <a:rPr lang="pt-BR" dirty="0" smtClean="0"/>
              <a:t>5.946.300,00</a:t>
            </a:r>
          </a:p>
          <a:p>
            <a:r>
              <a:rPr lang="pt-BR" dirty="0" smtClean="0"/>
              <a:t>TOTAL DA RECEITA ESTIMADA PARA 2024            -  R$  38.480.100,00</a:t>
            </a:r>
            <a:endParaRPr lang="pt-BR" dirty="0"/>
          </a:p>
          <a:p>
            <a:r>
              <a:rPr lang="pt-BR" dirty="0"/>
              <a:t>DESPESA FIXADA DO EXECUTIVO PARA </a:t>
            </a:r>
            <a:r>
              <a:rPr lang="pt-BR" dirty="0" smtClean="0"/>
              <a:t>2024 </a:t>
            </a:r>
            <a:r>
              <a:rPr lang="pt-BR" dirty="0"/>
              <a:t>–       R$ </a:t>
            </a:r>
            <a:r>
              <a:rPr lang="pt-BR" dirty="0" smtClean="0"/>
              <a:t> 30.558.000,00</a:t>
            </a:r>
            <a:endParaRPr lang="pt-BR" dirty="0"/>
          </a:p>
          <a:p>
            <a:r>
              <a:rPr lang="pt-BR" dirty="0"/>
              <a:t>DESPESA FIXADA DO RPPS PARA </a:t>
            </a:r>
            <a:r>
              <a:rPr lang="pt-BR" dirty="0" smtClean="0"/>
              <a:t>2024 </a:t>
            </a:r>
            <a:r>
              <a:rPr lang="pt-BR" dirty="0"/>
              <a:t>–                   R$   </a:t>
            </a:r>
            <a:r>
              <a:rPr lang="pt-BR" dirty="0" smtClean="0"/>
              <a:t>5.946.300,00</a:t>
            </a:r>
            <a:endParaRPr lang="pt-BR" dirty="0"/>
          </a:p>
          <a:p>
            <a:r>
              <a:rPr lang="pt-BR" dirty="0"/>
              <a:t>ORÇAMENTO DA CÂMARA DE VEREADORES -         R$   </a:t>
            </a:r>
            <a:r>
              <a:rPr lang="pt-BR" dirty="0" smtClean="0"/>
              <a:t>1.976.000,00</a:t>
            </a:r>
          </a:p>
          <a:p>
            <a:r>
              <a:rPr lang="pt-BR" dirty="0" smtClean="0"/>
              <a:t>VALOR DA DESPESA ATUALIZADO                               R$  46.347.650,24</a:t>
            </a:r>
          </a:p>
          <a:p>
            <a:endParaRPr lang="pt-BR" dirty="0"/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8931159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816429"/>
            <a:ext cx="10515600" cy="4245428"/>
          </a:xfrm>
        </p:spPr>
        <p:txBody>
          <a:bodyPr>
            <a:normAutofit/>
          </a:bodyPr>
          <a:lstStyle/>
          <a:p>
            <a:endParaRPr lang="pt-BR" sz="2000" dirty="0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816430"/>
            <a:ext cx="10515600" cy="5250884"/>
          </a:xfrm>
        </p:spPr>
        <p:txBody>
          <a:bodyPr/>
          <a:lstStyle/>
          <a:p>
            <a:pPr algn="ctr"/>
            <a:r>
              <a:rPr lang="pt-BR" sz="4000" dirty="0" smtClean="0"/>
              <a:t>RECEITA</a:t>
            </a:r>
          </a:p>
          <a:p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VALOR ESTIMADO </a:t>
            </a:r>
            <a:r>
              <a:rPr lang="pt-BR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 NO QUADRIMESTRE CONFORME PROGRAMAÇÃO  </a:t>
            </a:r>
            <a:r>
              <a:rPr lang="pt-BR" b="1" dirty="0">
                <a:latin typeface="Calibri" panose="020F0502020204030204" pitchFamily="34" charset="0"/>
                <a:cs typeface="Calibri" panose="020F0502020204030204" pitchFamily="34" charset="0"/>
              </a:rPr>
              <a:t>FINANCEIRO R$ </a:t>
            </a:r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13.956.964,01</a:t>
            </a:r>
          </a:p>
          <a:p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VALOR ARRECADADO – R$ 14.038.792,56  NO QUADRIMESTRE</a:t>
            </a:r>
          </a:p>
          <a:p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DIFERENÇA – R$ 81.828,55 A MAIOR</a:t>
            </a:r>
          </a:p>
          <a:p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SEM O RPPS – VALOR ESTIMADO – R$ 11.878.195,56</a:t>
            </a:r>
          </a:p>
          <a:p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VALOR ARRECADADO FOI DE R$ 11.727.107,87</a:t>
            </a:r>
          </a:p>
          <a:p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DIFERENÇA  - R$ 151.087,69 A MENOR</a:t>
            </a:r>
          </a:p>
          <a:p>
            <a:endParaRPr lang="pt-BR" dirty="0" smtClean="0"/>
          </a:p>
          <a:p>
            <a:endParaRPr lang="pt-BR" dirty="0">
              <a:solidFill>
                <a:srgbClr val="FF0000"/>
              </a:solidFill>
            </a:endParaRPr>
          </a:p>
          <a:p>
            <a:endParaRPr lang="pt-BR" dirty="0" smtClean="0"/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42474665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807285"/>
            <a:ext cx="10515600" cy="613186"/>
          </a:xfrm>
        </p:spPr>
        <p:txBody>
          <a:bodyPr>
            <a:normAutofit fontScale="90000"/>
          </a:bodyPr>
          <a:lstStyle/>
          <a:p>
            <a:r>
              <a:rPr lang="pt-BR" dirty="0" smtClean="0"/>
              <a:t>                      </a:t>
            </a:r>
            <a:r>
              <a:rPr lang="pt-BR" sz="4400" dirty="0" smtClean="0"/>
              <a:t>RECEITA</a:t>
            </a:r>
            <a:endParaRPr lang="pt-BR" sz="4400" dirty="0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2237591"/>
            <a:ext cx="10515600" cy="3852059"/>
          </a:xfrm>
        </p:spPr>
        <p:txBody>
          <a:bodyPr/>
          <a:lstStyle/>
          <a:p>
            <a:endParaRPr lang="pt-BR" dirty="0" smtClean="0"/>
          </a:p>
          <a:p>
            <a:r>
              <a:rPr lang="pt-BR" dirty="0" smtClean="0"/>
              <a:t>VALOR ESTIMADO NO ANO – R$ 38.480.100,00</a:t>
            </a:r>
          </a:p>
          <a:p>
            <a:r>
              <a:rPr lang="pt-BR" dirty="0" smtClean="0"/>
              <a:t>VALOR ARRECADADO NO ANO – R$ 36.772.579,54</a:t>
            </a:r>
          </a:p>
          <a:p>
            <a:r>
              <a:rPr lang="pt-BR" dirty="0" smtClean="0"/>
              <a:t>DIFERENÇA A MENOR – R$ 1.707.520,46</a:t>
            </a:r>
          </a:p>
          <a:p>
            <a:r>
              <a:rPr lang="pt-BR" dirty="0" smtClean="0"/>
              <a:t>SEM O RPPS</a:t>
            </a:r>
          </a:p>
          <a:p>
            <a:r>
              <a:rPr lang="pt-BR" dirty="0" smtClean="0"/>
              <a:t>VALOR ESTIMADO NO ANO – R$ 32.534.000,00</a:t>
            </a:r>
          </a:p>
          <a:p>
            <a:r>
              <a:rPr lang="pt-BR" dirty="0" smtClean="0"/>
              <a:t>VALOR ARRECADADO – R$ 30.714.319,73</a:t>
            </a:r>
          </a:p>
          <a:p>
            <a:r>
              <a:rPr lang="pt-BR" dirty="0" smtClean="0"/>
              <a:t>DIFERENÇA A MENOR –R$ 1.819.680,27</a:t>
            </a:r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1137628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 rot="10800000" flipV="1">
            <a:off x="1524000" y="516367"/>
            <a:ext cx="9144000" cy="882127"/>
          </a:xfrm>
        </p:spPr>
        <p:txBody>
          <a:bodyPr>
            <a:normAutofit/>
          </a:bodyPr>
          <a:lstStyle/>
          <a:p>
            <a:r>
              <a:rPr lang="pt-BR" sz="4000" dirty="0" smtClean="0"/>
              <a:t>DESPESA</a:t>
            </a:r>
            <a:endParaRPr lang="pt-BR" sz="4000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1516828"/>
            <a:ext cx="9144000" cy="5238974"/>
          </a:xfrm>
        </p:spPr>
        <p:txBody>
          <a:bodyPr>
            <a:normAutofit lnSpcReduction="10000"/>
          </a:bodyPr>
          <a:lstStyle/>
          <a:p>
            <a:pPr algn="l"/>
            <a:r>
              <a:rPr lang="pt-BR" dirty="0" smtClean="0"/>
              <a:t>DESPESA FIXADA NO QUADRIMESTRE CONFORME CRONOGRAMA DE DESEMBOLSO  – R$ 14.669.646,80.</a:t>
            </a:r>
          </a:p>
          <a:p>
            <a:pPr algn="l"/>
            <a:r>
              <a:rPr lang="pt-BR" dirty="0" smtClean="0"/>
              <a:t>VALOR EMPENHADO – R$ 10.881.848,95</a:t>
            </a:r>
          </a:p>
          <a:p>
            <a:pPr algn="l"/>
            <a:r>
              <a:rPr lang="pt-BR" dirty="0" smtClean="0"/>
              <a:t>VALOR LIQUIDADO –     R$ 13.444.320,24</a:t>
            </a:r>
          </a:p>
          <a:p>
            <a:pPr algn="l"/>
            <a:r>
              <a:rPr lang="pt-BR" dirty="0" smtClean="0"/>
              <a:t>VALOR PAGO –                R$ 13.696.059,37</a:t>
            </a:r>
          </a:p>
          <a:p>
            <a:pPr algn="l"/>
            <a:r>
              <a:rPr lang="pt-BR" dirty="0" smtClean="0"/>
              <a:t>VALOR DE RESTOS PAGO – R$ 2.533.755,65</a:t>
            </a:r>
          </a:p>
          <a:p>
            <a:pPr algn="l"/>
            <a:r>
              <a:rPr lang="pt-BR" dirty="0" smtClean="0"/>
              <a:t>SEM O RPPS</a:t>
            </a:r>
          </a:p>
          <a:p>
            <a:pPr algn="l"/>
            <a:r>
              <a:rPr lang="pt-BR" dirty="0" smtClean="0"/>
              <a:t>VALOR FIXADO –            R$ 12.199.731,98</a:t>
            </a:r>
          </a:p>
          <a:p>
            <a:pPr algn="l"/>
            <a:r>
              <a:rPr lang="pt-BR" dirty="0" smtClean="0"/>
              <a:t>VALOR EMPENHADO – R$    9.738.357,76</a:t>
            </a:r>
          </a:p>
          <a:p>
            <a:pPr algn="l"/>
            <a:r>
              <a:rPr lang="pt-BR" dirty="0" smtClean="0"/>
              <a:t>VALOR LIQUIDADO –     R$ 12.291.331,30</a:t>
            </a:r>
          </a:p>
          <a:p>
            <a:pPr algn="l"/>
            <a:r>
              <a:rPr lang="pt-BR" dirty="0" smtClean="0"/>
              <a:t>VALOR PAGO –                R$ 12.537.091,00</a:t>
            </a:r>
          </a:p>
          <a:p>
            <a:pPr algn="l"/>
            <a:r>
              <a:rPr lang="pt-BR" dirty="0" smtClean="0"/>
              <a:t>VLR RESTOS PAGO    –     R$  1.344.087,63</a:t>
            </a:r>
          </a:p>
          <a:p>
            <a:pPr algn="l"/>
            <a:endParaRPr lang="pt-BR" dirty="0" smtClean="0"/>
          </a:p>
          <a:p>
            <a:pPr algn="l"/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9992184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/>
              <a:t>RESULTADO DA DESPESA EM RELAÇÃO FIXADA</a:t>
            </a:r>
            <a:endParaRPr lang="pt-BR" dirty="0">
              <a:solidFill>
                <a:srgbClr val="FF0000"/>
              </a:solidFill>
            </a:endParaRP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pt-BR" dirty="0" smtClean="0"/>
              <a:t>CONSIDERANDO O VALOR LIQUIDADO NO QUADRIMESTRE</a:t>
            </a:r>
          </a:p>
          <a:p>
            <a:r>
              <a:rPr lang="pt-BR" dirty="0" smtClean="0"/>
              <a:t> – R$ 13.444.320,24,  O VALOR DOS RESTOS R$ 1.344.087,63, TEMOS UM VALOR GASTO A MAIS DE R$ 749.615,31 EM RELAÇÃO AO VALOR ARRECADADO QUE FOI R$ </a:t>
            </a:r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14.038.792,56.</a:t>
            </a:r>
          </a:p>
          <a:p>
            <a:r>
              <a:rPr lang="pt-BR" b="1" dirty="0" smtClean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pt-BR" dirty="0" smtClean="0"/>
              <a:t>SEM O RPPS</a:t>
            </a:r>
          </a:p>
          <a:p>
            <a:r>
              <a:rPr lang="pt-BR" dirty="0" smtClean="0"/>
              <a:t>TEMOS UM TOTAL GASTO DE R$ 13.635.418,93, MAIOR EM R$ 1.908.311,06 EM RELAÇÃO AO ARRECADADO QUE FOI R$ </a:t>
            </a:r>
            <a:r>
              <a:rPr lang="pt-BR" b="1" dirty="0">
                <a:latin typeface="Calibri" panose="020F0502020204030204" pitchFamily="34" charset="0"/>
                <a:cs typeface="Calibri" panose="020F0502020204030204" pitchFamily="34" charset="0"/>
              </a:rPr>
              <a:t>11.727.107,87</a:t>
            </a:r>
          </a:p>
          <a:p>
            <a:r>
              <a:rPr lang="pt-BR" dirty="0" smtClean="0"/>
              <a:t>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3300624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RESULTADO DA DESPESA EM RELAÇÃO </a:t>
            </a:r>
            <a:r>
              <a:rPr lang="pt-BR" dirty="0" smtClean="0"/>
              <a:t>RECEITA  NO ANO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/>
              <a:t>VALOR ARRECADADO – R$ </a:t>
            </a:r>
            <a:r>
              <a:rPr lang="pt-BR" dirty="0" smtClean="0"/>
              <a:t>30.714.319,73</a:t>
            </a:r>
            <a:endParaRPr lang="pt-BR" dirty="0"/>
          </a:p>
          <a:p>
            <a:r>
              <a:rPr lang="pt-BR" dirty="0" smtClean="0"/>
              <a:t>VALOR EMPENHADO NO ANO – R$ 32.773.726,76</a:t>
            </a:r>
          </a:p>
          <a:p>
            <a:r>
              <a:rPr lang="pt-BR" dirty="0" smtClean="0"/>
              <a:t>VAOR GASTO DA CAMARA – R$ 1.368.281,45</a:t>
            </a:r>
          </a:p>
          <a:p>
            <a:r>
              <a:rPr lang="pt-BR" dirty="0" smtClean="0"/>
              <a:t>PAGAMENTO DE RESTOS – R$ </a:t>
            </a:r>
            <a:r>
              <a:rPr lang="pt-BR" dirty="0"/>
              <a:t>1.344.087,63 </a:t>
            </a:r>
            <a:endParaRPr lang="pt-BR" dirty="0" smtClean="0"/>
          </a:p>
          <a:p>
            <a:r>
              <a:rPr lang="pt-BR" dirty="0" smtClean="0"/>
              <a:t>TOTAL – R$ 35.486.095,84</a:t>
            </a:r>
          </a:p>
          <a:p>
            <a:r>
              <a:rPr lang="pt-BR" dirty="0" smtClean="0"/>
              <a:t>VALOR GASTO A MAIS – R$ 4.771.776,11</a:t>
            </a:r>
          </a:p>
          <a:p>
            <a:r>
              <a:rPr lang="pt-BR" dirty="0" smtClean="0"/>
              <a:t>OBS – Isso se deu devido a inclusão de superávit de 2023 em 2024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9366679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BR" dirty="0" smtClean="0"/>
              <a:t>RECEITA PRIMÁRIA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961989"/>
          </a:xfrm>
        </p:spPr>
        <p:txBody>
          <a:bodyPr/>
          <a:lstStyle/>
          <a:p>
            <a:r>
              <a:rPr lang="pt-BR" dirty="0" smtClean="0"/>
              <a:t>A RECEITA PRIMÁRIA CONSIDERA A RECEITA TOTAL MENOS AS APLICAÇÕES FINANCEIRAS, RECEITAS INTRA-ORÇAMENTÁRIAS E RECEITA DE AMORTIZAÇÃO DE EMPRÉSTIMOS.</a:t>
            </a:r>
          </a:p>
          <a:p>
            <a:r>
              <a:rPr lang="pt-BR" dirty="0" smtClean="0"/>
              <a:t>A RECEITA PRIMÁRIA  EM 2024 FOI DE R$ 32.569.500,41.</a:t>
            </a:r>
          </a:p>
          <a:p>
            <a:r>
              <a:rPr lang="pt-BR" dirty="0" smtClean="0"/>
              <a:t>SEM O RPPS – R$ 29.919.836,34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7392107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BR" dirty="0" smtClean="0"/>
              <a:t>DESPESA PRIMÁRIA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838200" y="1430767"/>
            <a:ext cx="10515600" cy="4840941"/>
          </a:xfrm>
        </p:spPr>
        <p:txBody>
          <a:bodyPr/>
          <a:lstStyle/>
          <a:p>
            <a:r>
              <a:rPr lang="pt-BR" dirty="0" smtClean="0"/>
              <a:t>A DESPESA PRIMÁRIA CONSIDERA A DESPESA TOTAL MENOS A AMORTIZAÇÃO DA DIVIDA, O PAGAMENTO DE JUROS DA DIVIDA E AS DESPESAS INTRAORÇAMENTÁRIAS.</a:t>
            </a:r>
          </a:p>
          <a:p>
            <a:r>
              <a:rPr lang="pt-BR" dirty="0" smtClean="0"/>
              <a:t>O VALOR DA DESPESA PRIMÁRIA EM 2024 FOI DE R$ 36.103.923,16 – VALOR LIQUIDADO.</a:t>
            </a:r>
          </a:p>
          <a:p>
            <a:r>
              <a:rPr lang="pt-BR" dirty="0" smtClean="0"/>
              <a:t>SEM O RPPS – R$ 33.111.364,52</a:t>
            </a:r>
          </a:p>
          <a:p>
            <a:r>
              <a:rPr lang="pt-BR" dirty="0" smtClean="0"/>
              <a:t>CONSIDERANDO VALORES PAGOS, TANTO ORÇAMENTÁRIO COMO RESTOS, A DESPESA PRIMÁRIA FOI DE R$ 37.230.610,21.</a:t>
            </a:r>
          </a:p>
          <a:p>
            <a:r>
              <a:rPr lang="pt-BR" dirty="0" smtClean="0"/>
              <a:t>SEM O RPPS – R$ 34.236.166,05.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389202750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1059</TotalTime>
  <Words>813</Words>
  <Application>Microsoft Office PowerPoint</Application>
  <PresentationFormat>Widescreen</PresentationFormat>
  <Paragraphs>95</Paragraphs>
  <Slides>13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Tema do Office</vt:lpstr>
      <vt:lpstr>AUDIÊNCIA PÚBLICA PARA APRESENTAÇÃO DAS METAS DO 3º QUADRIMESTRE DE 2024 28 DE FEVEREIRO DE 2025</vt:lpstr>
      <vt:lpstr>ORÇAMENTO</vt:lpstr>
      <vt:lpstr>Apresentação do PowerPoint</vt:lpstr>
      <vt:lpstr>                      RECEITA</vt:lpstr>
      <vt:lpstr>DESPESA</vt:lpstr>
      <vt:lpstr>RESULTADO DA DESPESA EM RELAÇÃO FIXADA</vt:lpstr>
      <vt:lpstr>RESULTADO DA DESPESA EM RELAÇÃO RECEITA  NO ANO</vt:lpstr>
      <vt:lpstr>RECEITA PRIMÁRIA</vt:lpstr>
      <vt:lpstr>DESPESA PRIMÁRIA</vt:lpstr>
      <vt:lpstr>RESULTADO PRIMÁRIO</vt:lpstr>
      <vt:lpstr>RESULTADO NOMINAL</vt:lpstr>
      <vt:lpstr>RECEITA CORRENTE LIQUIDA E DESPESA COM PESSOAL</vt:lpstr>
      <vt:lpstr>GASTOS COM EDUCAÇÃO E SAÚDE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AUDIÊNCIA PÚBLICA DO 1º QUADRIMESTRE DE 2021</dc:title>
  <dc:creator>user03</dc:creator>
  <cp:lastModifiedBy>user03</cp:lastModifiedBy>
  <cp:revision>64</cp:revision>
  <cp:lastPrinted>2021-05-21T12:35:24Z</cp:lastPrinted>
  <dcterms:created xsi:type="dcterms:W3CDTF">2021-05-13T11:38:08Z</dcterms:created>
  <dcterms:modified xsi:type="dcterms:W3CDTF">2025-02-28T11:24:50Z</dcterms:modified>
</cp:coreProperties>
</file>

<file path=docProps/thumbnail.jpeg>
</file>